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tton" charset="1" panose="00000500000000000000"/>
      <p:regular r:id="rId10"/>
    </p:embeddedFont>
    <p:embeddedFont>
      <p:font typeface="Hatton Bold" charset="1" panose="00000800000000000000"/>
      <p:regular r:id="rId11"/>
    </p:embeddedFont>
    <p:embeddedFont>
      <p:font typeface="Hatton Extra-Light" charset="1" panose="00000300000000000000"/>
      <p:regular r:id="rId12"/>
    </p:embeddedFont>
    <p:embeddedFont>
      <p:font typeface="Hatton Light" charset="1" panose="00000400000000000000"/>
      <p:regular r:id="rId13"/>
    </p:embeddedFont>
    <p:embeddedFont>
      <p:font typeface="Hatton Semi-Bold" charset="1" panose="00000700000000000000"/>
      <p:regular r:id="rId14"/>
    </p:embeddedFont>
    <p:embeddedFont>
      <p:font typeface="Hatton Ultra-Bold" charset="1" panose="00000900000000000000"/>
      <p:regular r:id="rId15"/>
    </p:embeddedFont>
    <p:embeddedFont>
      <p:font typeface="Hatton Heavy" charset="1" panose="00000A00000000000000"/>
      <p:regular r:id="rId16"/>
    </p:embeddedFont>
    <p:embeddedFont>
      <p:font typeface="Open Sans" charset="1" panose="020B0606030504020204"/>
      <p:regular r:id="rId17"/>
    </p:embeddedFont>
    <p:embeddedFont>
      <p:font typeface="Open Sans Bold" charset="1" panose="020B0806030504020204"/>
      <p:regular r:id="rId18"/>
    </p:embeddedFont>
    <p:embeddedFont>
      <p:font typeface="Open Sans Italics" charset="1" panose="020B0606030504020204"/>
      <p:regular r:id="rId19"/>
    </p:embeddedFont>
    <p:embeddedFont>
      <p:font typeface="Open Sans Bold Italics" charset="1" panose="020B0806030504020204"/>
      <p:regular r:id="rId20"/>
    </p:embeddedFont>
    <p:embeddedFont>
      <p:font typeface="Open Sans Light" charset="1" panose="020B0306030504020204"/>
      <p:regular r:id="rId21"/>
    </p:embeddedFont>
    <p:embeddedFont>
      <p:font typeface="Open Sans Light Italics" charset="1" panose="020B0306030504020204"/>
      <p:regular r:id="rId22"/>
    </p:embeddedFont>
    <p:embeddedFont>
      <p:font typeface="Open Sans Ultra-Bold" charset="1" panose="00000000000000000000"/>
      <p:regular r:id="rId23"/>
    </p:embeddedFont>
    <p:embeddedFont>
      <p:font typeface="Open Sans Ultra-Bold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896493" y="1019175"/>
            <a:ext cx="7030313" cy="576752"/>
          </a:xfrm>
          <a:prstGeom prst="rect">
            <a:avLst/>
          </a:prstGeom>
        </p:spPr>
        <p:txBody>
          <a:bodyPr anchor="t" rtlCol="false" tIns="0" lIns="0" bIns="0" rIns="0">
            <a:spAutoFit/>
          </a:bodyPr>
          <a:lstStyle/>
          <a:p>
            <a:pPr>
              <a:lnSpc>
                <a:spcPts val="4287"/>
              </a:lnSpc>
            </a:pPr>
            <a:r>
              <a:rPr lang="en-US" sz="3728">
                <a:solidFill>
                  <a:srgbClr val="FFFFFF"/>
                </a:solidFill>
                <a:latin typeface="Hatton"/>
              </a:rPr>
              <a:t>PROBLEM  DOMAIN</a:t>
            </a:r>
          </a:p>
        </p:txBody>
      </p:sp>
      <p:grpSp>
        <p:nvGrpSpPr>
          <p:cNvPr name="Group 3" id="3"/>
          <p:cNvGrpSpPr>
            <a:grpSpLocks noChangeAspect="true"/>
          </p:cNvGrpSpPr>
          <p:nvPr/>
        </p:nvGrpSpPr>
        <p:grpSpPr>
          <a:xfrm rot="0">
            <a:off x="11469966" y="-199186"/>
            <a:ext cx="9980819" cy="10685373"/>
            <a:chOff x="0" y="0"/>
            <a:chExt cx="5933440" cy="6352286"/>
          </a:xfrm>
        </p:grpSpPr>
        <p:sp>
          <p:nvSpPr>
            <p:cNvPr name="Freeform 4" id="4"/>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r="0" b="-11191"/>
              </a:stretch>
            </a:blipFill>
          </p:spPr>
        </p:sp>
      </p:grpSp>
      <p:sp>
        <p:nvSpPr>
          <p:cNvPr name="TextBox 5" id="5"/>
          <p:cNvSpPr txBox="true"/>
          <p:nvPr/>
        </p:nvSpPr>
        <p:spPr>
          <a:xfrm rot="0">
            <a:off x="1028700" y="3261916"/>
            <a:ext cx="6765899" cy="734783"/>
          </a:xfrm>
          <a:prstGeom prst="rect">
            <a:avLst/>
          </a:prstGeom>
        </p:spPr>
        <p:txBody>
          <a:bodyPr anchor="t" rtlCol="false" tIns="0" lIns="0" bIns="0" rIns="0">
            <a:spAutoFit/>
          </a:bodyPr>
          <a:lstStyle/>
          <a:p>
            <a:pPr algn="ctr">
              <a:lnSpc>
                <a:spcPts val="5488"/>
              </a:lnSpc>
              <a:spcBef>
                <a:spcPct val="0"/>
              </a:spcBef>
            </a:pPr>
            <a:r>
              <a:rPr lang="en-US" sz="4772">
                <a:solidFill>
                  <a:srgbClr val="FFFFFF"/>
                </a:solidFill>
                <a:latin typeface="Hatton"/>
              </a:rPr>
              <a:t>Control  of  forest  fire</a:t>
            </a:r>
          </a:p>
        </p:txBody>
      </p:sp>
      <p:sp>
        <p:nvSpPr>
          <p:cNvPr name="TextBox 6" id="6"/>
          <p:cNvSpPr txBox="true"/>
          <p:nvPr/>
        </p:nvSpPr>
        <p:spPr>
          <a:xfrm rot="0">
            <a:off x="2171208" y="4520473"/>
            <a:ext cx="7732610" cy="1661974"/>
          </a:xfrm>
          <a:prstGeom prst="rect">
            <a:avLst/>
          </a:prstGeom>
        </p:spPr>
        <p:txBody>
          <a:bodyPr anchor="t" rtlCol="false" tIns="0" lIns="0" bIns="0" rIns="0">
            <a:spAutoFit/>
          </a:bodyPr>
          <a:lstStyle/>
          <a:p>
            <a:pPr algn="ctr" marL="804931" indent="-402465" lvl="1">
              <a:lnSpc>
                <a:spcPts val="4287"/>
              </a:lnSpc>
              <a:spcBef>
                <a:spcPct val="0"/>
              </a:spcBef>
              <a:buFont typeface="Arial"/>
              <a:buChar char="•"/>
            </a:pPr>
            <a:r>
              <a:rPr lang="en-US" sz="3728">
                <a:solidFill>
                  <a:srgbClr val="FFFFFF"/>
                </a:solidFill>
                <a:latin typeface="Hatton"/>
              </a:rPr>
              <a:t>Implementation  of  Hydraulic  system to  reduce  loss  of lives  during  forest  fire.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3807600" y="2947644"/>
            <a:ext cx="10672801" cy="6310656"/>
          </a:xfrm>
          <a:custGeom>
            <a:avLst/>
            <a:gdLst/>
            <a:ahLst/>
            <a:cxnLst/>
            <a:rect r="r" b="b" t="t" l="l"/>
            <a:pathLst>
              <a:path h="6310656" w="10672801">
                <a:moveTo>
                  <a:pt x="0" y="0"/>
                </a:moveTo>
                <a:lnTo>
                  <a:pt x="10672800" y="0"/>
                </a:lnTo>
                <a:lnTo>
                  <a:pt x="10672800" y="6310656"/>
                </a:lnTo>
                <a:lnTo>
                  <a:pt x="0" y="6310656"/>
                </a:lnTo>
                <a:lnTo>
                  <a:pt x="0" y="0"/>
                </a:lnTo>
                <a:close/>
              </a:path>
            </a:pathLst>
          </a:custGeom>
          <a:blipFill>
            <a:blip r:embed="rId2"/>
            <a:stretch>
              <a:fillRect l="-322" t="0" r="-322" b="0"/>
            </a:stretch>
          </a:blipFill>
          <a:ln w="66675">
            <a:solidFill>
              <a:srgbClr val="000000"/>
            </a:solidFill>
          </a:ln>
        </p:spPr>
      </p:sp>
      <p:sp>
        <p:nvSpPr>
          <p:cNvPr name="TextBox 3" id="3"/>
          <p:cNvSpPr txBox="true"/>
          <p:nvPr/>
        </p:nvSpPr>
        <p:spPr>
          <a:xfrm rot="0">
            <a:off x="1028700" y="1087631"/>
            <a:ext cx="4805839" cy="1627347"/>
          </a:xfrm>
          <a:prstGeom prst="rect">
            <a:avLst/>
          </a:prstGeom>
        </p:spPr>
        <p:txBody>
          <a:bodyPr anchor="t" rtlCol="false" tIns="0" lIns="0" bIns="0" rIns="0">
            <a:spAutoFit/>
          </a:bodyPr>
          <a:lstStyle/>
          <a:p>
            <a:pPr algn="ctr">
              <a:lnSpc>
                <a:spcPts val="6798"/>
              </a:lnSpc>
            </a:pPr>
            <a:r>
              <a:rPr lang="en-US" sz="4856">
                <a:solidFill>
                  <a:srgbClr val="FFFFFF"/>
                </a:solidFill>
                <a:latin typeface="Hatton"/>
              </a:rPr>
              <a:t>Circuit Diagram</a:t>
            </a:r>
          </a:p>
          <a:p>
            <a:pPr algn="ctr">
              <a:lnSpc>
                <a:spcPts val="5958"/>
              </a:lnSpc>
              <a:spcBef>
                <a:spcPct val="0"/>
              </a:spcBef>
            </a:pPr>
          </a:p>
        </p:txBody>
      </p:sp>
      <p:sp>
        <p:nvSpPr>
          <p:cNvPr name="TextBox 4" id="4"/>
          <p:cNvSpPr txBox="true"/>
          <p:nvPr/>
        </p:nvSpPr>
        <p:spPr>
          <a:xfrm rot="0">
            <a:off x="6445151" y="3014972"/>
            <a:ext cx="2382084" cy="409416"/>
          </a:xfrm>
          <a:prstGeom prst="rect">
            <a:avLst/>
          </a:prstGeom>
        </p:spPr>
        <p:txBody>
          <a:bodyPr anchor="t" rtlCol="false" tIns="0" lIns="0" bIns="0" rIns="0">
            <a:spAutoFit/>
          </a:bodyPr>
          <a:lstStyle/>
          <a:p>
            <a:pPr algn="ctr">
              <a:lnSpc>
                <a:spcPts val="3158"/>
              </a:lnSpc>
              <a:spcBef>
                <a:spcPct val="0"/>
              </a:spcBef>
            </a:pPr>
            <a:r>
              <a:rPr lang="en-US" sz="2256">
                <a:solidFill>
                  <a:srgbClr val="000000"/>
                </a:solidFill>
                <a:latin typeface="Hatton"/>
              </a:rPr>
              <a:t>Tubelight starter</a:t>
            </a:r>
          </a:p>
        </p:txBody>
      </p:sp>
      <p:sp>
        <p:nvSpPr>
          <p:cNvPr name="TextBox 5" id="5"/>
          <p:cNvSpPr txBox="true"/>
          <p:nvPr/>
        </p:nvSpPr>
        <p:spPr>
          <a:xfrm rot="0">
            <a:off x="6128385" y="8074937"/>
            <a:ext cx="1783964" cy="409416"/>
          </a:xfrm>
          <a:prstGeom prst="rect">
            <a:avLst/>
          </a:prstGeom>
        </p:spPr>
        <p:txBody>
          <a:bodyPr anchor="t" rtlCol="false" tIns="0" lIns="0" bIns="0" rIns="0">
            <a:spAutoFit/>
          </a:bodyPr>
          <a:lstStyle/>
          <a:p>
            <a:pPr algn="ctr">
              <a:lnSpc>
                <a:spcPts val="3158"/>
              </a:lnSpc>
              <a:spcBef>
                <a:spcPct val="0"/>
              </a:spcBef>
            </a:pPr>
            <a:r>
              <a:rPr lang="en-US" sz="2256">
                <a:solidFill>
                  <a:srgbClr val="000000"/>
                </a:solidFill>
                <a:latin typeface="Hatton"/>
              </a:rPr>
              <a:t>Battery</a:t>
            </a:r>
          </a:p>
        </p:txBody>
      </p:sp>
      <p:sp>
        <p:nvSpPr>
          <p:cNvPr name="TextBox 6" id="6"/>
          <p:cNvSpPr txBox="true"/>
          <p:nvPr/>
        </p:nvSpPr>
        <p:spPr>
          <a:xfrm rot="0">
            <a:off x="11527553" y="4734084"/>
            <a:ext cx="2630210" cy="409416"/>
          </a:xfrm>
          <a:prstGeom prst="rect">
            <a:avLst/>
          </a:prstGeom>
        </p:spPr>
        <p:txBody>
          <a:bodyPr anchor="t" rtlCol="false" tIns="0" lIns="0" bIns="0" rIns="0">
            <a:spAutoFit/>
          </a:bodyPr>
          <a:lstStyle/>
          <a:p>
            <a:pPr algn="ctr">
              <a:lnSpc>
                <a:spcPts val="3158"/>
              </a:lnSpc>
              <a:spcBef>
                <a:spcPct val="0"/>
              </a:spcBef>
            </a:pPr>
            <a:r>
              <a:rPr lang="en-US" sz="2256">
                <a:solidFill>
                  <a:srgbClr val="000000"/>
                </a:solidFill>
                <a:latin typeface="Hatton"/>
              </a:rPr>
              <a:t>Water pump motor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10828018" y="0"/>
            <a:ext cx="6794308" cy="10287000"/>
          </a:xfrm>
          <a:custGeom>
            <a:avLst/>
            <a:gdLst/>
            <a:ahLst/>
            <a:cxnLst/>
            <a:rect r="r" b="b" t="t" l="l"/>
            <a:pathLst>
              <a:path h="10287000" w="6794308">
                <a:moveTo>
                  <a:pt x="0" y="0"/>
                </a:moveTo>
                <a:lnTo>
                  <a:pt x="6794308" y="0"/>
                </a:lnTo>
                <a:lnTo>
                  <a:pt x="6794308" y="10287000"/>
                </a:lnTo>
                <a:lnTo>
                  <a:pt x="0" y="10287000"/>
                </a:lnTo>
                <a:lnTo>
                  <a:pt x="0" y="0"/>
                </a:lnTo>
                <a:close/>
              </a:path>
            </a:pathLst>
          </a:custGeom>
          <a:blipFill>
            <a:blip r:embed="rId2"/>
            <a:stretch>
              <a:fillRect l="-14786" t="0" r="-36619" b="0"/>
            </a:stretch>
          </a:blipFill>
        </p:spPr>
      </p:sp>
      <p:sp>
        <p:nvSpPr>
          <p:cNvPr name="TextBox 3" id="3"/>
          <p:cNvSpPr txBox="true"/>
          <p:nvPr/>
        </p:nvSpPr>
        <p:spPr>
          <a:xfrm rot="0">
            <a:off x="303352" y="2934571"/>
            <a:ext cx="10524666" cy="5093812"/>
          </a:xfrm>
          <a:prstGeom prst="rect">
            <a:avLst/>
          </a:prstGeom>
        </p:spPr>
        <p:txBody>
          <a:bodyPr anchor="t" rtlCol="false" tIns="0" lIns="0" bIns="0" rIns="0">
            <a:spAutoFit/>
          </a:bodyPr>
          <a:lstStyle/>
          <a:p>
            <a:pPr>
              <a:lnSpc>
                <a:spcPts val="3858"/>
              </a:lnSpc>
            </a:pPr>
            <a:r>
              <a:rPr lang="en-US" sz="2756">
                <a:solidFill>
                  <a:srgbClr val="FFFFFF"/>
                </a:solidFill>
                <a:latin typeface="Hatton"/>
              </a:rPr>
              <a:t>The system proposed for forest fire control using Thermal Expansion gives more accurate outcome within the lowest latency, the analysis takes place between the metal expansion and rainwater storage system . For the system, to fit any weather condition, climatic condition, or area, a variety of metals that can undergo thermal expansion can be used . The proposed system can be incorporated with the communication infrastructure to alert the relevant</a:t>
            </a:r>
          </a:p>
          <a:p>
            <a:pPr>
              <a:lnSpc>
                <a:spcPts val="3858"/>
              </a:lnSpc>
            </a:pPr>
            <a:r>
              <a:rPr lang="en-US" sz="2756">
                <a:solidFill>
                  <a:srgbClr val="FFFFFF"/>
                </a:solidFill>
                <a:latin typeface="Hatton"/>
              </a:rPr>
              <a:t>authorities .</a:t>
            </a:r>
          </a:p>
          <a:p>
            <a:pPr>
              <a:lnSpc>
                <a:spcPts val="5818"/>
              </a:lnSpc>
              <a:spcBef>
                <a:spcPct val="0"/>
              </a:spcBef>
            </a:pPr>
          </a:p>
        </p:txBody>
      </p:sp>
      <p:sp>
        <p:nvSpPr>
          <p:cNvPr name="TextBox 4" id="4"/>
          <p:cNvSpPr txBox="true"/>
          <p:nvPr/>
        </p:nvSpPr>
        <p:spPr>
          <a:xfrm rot="0">
            <a:off x="593948" y="1009650"/>
            <a:ext cx="4748581" cy="1265084"/>
          </a:xfrm>
          <a:prstGeom prst="rect">
            <a:avLst/>
          </a:prstGeom>
        </p:spPr>
        <p:txBody>
          <a:bodyPr anchor="t" rtlCol="false" tIns="0" lIns="0" bIns="0" rIns="0">
            <a:spAutoFit/>
          </a:bodyPr>
          <a:lstStyle/>
          <a:p>
            <a:pPr>
              <a:lnSpc>
                <a:spcPts val="4859"/>
              </a:lnSpc>
            </a:pPr>
            <a:r>
              <a:rPr lang="en-US" sz="4225">
                <a:solidFill>
                  <a:srgbClr val="FFFFFF"/>
                </a:solidFill>
                <a:latin typeface="Hatton"/>
              </a:rPr>
              <a:t>06/</a:t>
            </a:r>
          </a:p>
          <a:p>
            <a:pPr>
              <a:lnSpc>
                <a:spcPts val="4859"/>
              </a:lnSpc>
            </a:pPr>
            <a:r>
              <a:rPr lang="en-US" sz="4225">
                <a:solidFill>
                  <a:srgbClr val="FFFFFF"/>
                </a:solidFill>
                <a:latin typeface="Hatton"/>
              </a:rPr>
              <a:t>Conclusions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422508" y="0"/>
            <a:ext cx="8721492" cy="10287000"/>
          </a:xfrm>
          <a:custGeom>
            <a:avLst/>
            <a:gdLst/>
            <a:ahLst/>
            <a:cxnLst/>
            <a:rect r="r" b="b" t="t" l="l"/>
            <a:pathLst>
              <a:path h="10287000" w="8721492">
                <a:moveTo>
                  <a:pt x="0" y="0"/>
                </a:moveTo>
                <a:lnTo>
                  <a:pt x="8721492" y="0"/>
                </a:lnTo>
                <a:lnTo>
                  <a:pt x="8721492" y="10287000"/>
                </a:lnTo>
                <a:lnTo>
                  <a:pt x="0" y="10287000"/>
                </a:lnTo>
                <a:lnTo>
                  <a:pt x="0" y="0"/>
                </a:lnTo>
                <a:close/>
              </a:path>
            </a:pathLst>
          </a:custGeom>
          <a:blipFill>
            <a:blip r:embed="rId2"/>
            <a:stretch>
              <a:fillRect l="-80034" t="0" r="-44298" b="-6984"/>
            </a:stretch>
          </a:blipFill>
        </p:spPr>
      </p:sp>
      <p:sp>
        <p:nvSpPr>
          <p:cNvPr name="Freeform 3" id="3"/>
          <p:cNvSpPr/>
          <p:nvPr/>
        </p:nvSpPr>
        <p:spPr>
          <a:xfrm flipH="false" flipV="false" rot="0">
            <a:off x="9144000" y="0"/>
            <a:ext cx="8727071" cy="10287000"/>
          </a:xfrm>
          <a:custGeom>
            <a:avLst/>
            <a:gdLst/>
            <a:ahLst/>
            <a:cxnLst/>
            <a:rect r="r" b="b" t="t" l="l"/>
            <a:pathLst>
              <a:path h="10287000" w="8727071">
                <a:moveTo>
                  <a:pt x="0" y="0"/>
                </a:moveTo>
                <a:lnTo>
                  <a:pt x="8727071" y="0"/>
                </a:lnTo>
                <a:lnTo>
                  <a:pt x="8727071" y="10287000"/>
                </a:lnTo>
                <a:lnTo>
                  <a:pt x="0" y="10287000"/>
                </a:lnTo>
                <a:lnTo>
                  <a:pt x="0" y="0"/>
                </a:lnTo>
                <a:close/>
              </a:path>
            </a:pathLst>
          </a:custGeom>
          <a:blipFill>
            <a:blip r:embed="rId3"/>
            <a:stretch>
              <a:fillRect l="-17692" t="0" r="-59230" b="0"/>
            </a:stretch>
          </a:blipFill>
        </p:spPr>
      </p:sp>
      <p:sp>
        <p:nvSpPr>
          <p:cNvPr name="Freeform 4" id="4"/>
          <p:cNvSpPr/>
          <p:nvPr/>
        </p:nvSpPr>
        <p:spPr>
          <a:xfrm flipH="false" flipV="false" rot="0">
            <a:off x="5726826" y="2319988"/>
            <a:ext cx="6834348" cy="5647025"/>
          </a:xfrm>
          <a:custGeom>
            <a:avLst/>
            <a:gdLst/>
            <a:ahLst/>
            <a:cxnLst/>
            <a:rect r="r" b="b" t="t" l="l"/>
            <a:pathLst>
              <a:path h="5647025" w="6834348">
                <a:moveTo>
                  <a:pt x="0" y="0"/>
                </a:moveTo>
                <a:lnTo>
                  <a:pt x="6834348" y="0"/>
                </a:lnTo>
                <a:lnTo>
                  <a:pt x="6834348" y="5647024"/>
                </a:lnTo>
                <a:lnTo>
                  <a:pt x="0" y="5647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6620365" y="4192146"/>
            <a:ext cx="10847940" cy="2590381"/>
          </a:xfrm>
          <a:prstGeom prst="rect">
            <a:avLst/>
          </a:prstGeom>
        </p:spPr>
        <p:txBody>
          <a:bodyPr anchor="t" rtlCol="false" tIns="0" lIns="0" bIns="0" rIns="0">
            <a:spAutoFit/>
          </a:bodyPr>
          <a:lstStyle/>
          <a:p>
            <a:pPr algn="ctr">
              <a:lnSpc>
                <a:spcPts val="5099"/>
              </a:lnSpc>
              <a:spcBef>
                <a:spcPct val="0"/>
              </a:spcBef>
            </a:pPr>
            <a:r>
              <a:rPr lang="en-US" sz="4434">
                <a:solidFill>
                  <a:srgbClr val="1A401F"/>
                </a:solidFill>
                <a:latin typeface="Hatton Italics"/>
              </a:rPr>
              <a:t>An initiative to upgrade the control system for forest fire in our country efficiently, at low cost and easy installation </a:t>
            </a:r>
          </a:p>
        </p:txBody>
      </p:sp>
      <p:sp>
        <p:nvSpPr>
          <p:cNvPr name="TextBox 5" id="5"/>
          <p:cNvSpPr txBox="true"/>
          <p:nvPr/>
        </p:nvSpPr>
        <p:spPr>
          <a:xfrm rot="0">
            <a:off x="7878631" y="981075"/>
            <a:ext cx="7952661" cy="1160905"/>
          </a:xfrm>
          <a:prstGeom prst="rect">
            <a:avLst/>
          </a:prstGeom>
        </p:spPr>
        <p:txBody>
          <a:bodyPr anchor="t" rtlCol="false" tIns="0" lIns="0" bIns="0" rIns="0">
            <a:spAutoFit/>
          </a:bodyPr>
          <a:lstStyle/>
          <a:p>
            <a:pPr algn="ctr">
              <a:lnSpc>
                <a:spcPts val="8417"/>
              </a:lnSpc>
              <a:spcBef>
                <a:spcPct val="0"/>
              </a:spcBef>
            </a:pPr>
            <a:r>
              <a:rPr lang="en-US" sz="7319">
                <a:solidFill>
                  <a:srgbClr val="1A401F"/>
                </a:solidFill>
                <a:latin typeface="Hatton Bold"/>
              </a:rPr>
              <a:t>THE  TRIPLE  F</a:t>
            </a:r>
          </a:p>
        </p:txBody>
      </p:sp>
      <p:sp>
        <p:nvSpPr>
          <p:cNvPr name="TextBox 6" id="6"/>
          <p:cNvSpPr txBox="true"/>
          <p:nvPr/>
        </p:nvSpPr>
        <p:spPr>
          <a:xfrm rot="0">
            <a:off x="8228391" y="2335867"/>
            <a:ext cx="7253141" cy="724714"/>
          </a:xfrm>
          <a:prstGeom prst="rect">
            <a:avLst/>
          </a:prstGeom>
        </p:spPr>
        <p:txBody>
          <a:bodyPr anchor="t" rtlCol="false" tIns="0" lIns="0" bIns="0" rIns="0">
            <a:spAutoFit/>
          </a:bodyPr>
          <a:lstStyle/>
          <a:p>
            <a:pPr algn="ctr">
              <a:lnSpc>
                <a:spcPts val="5322"/>
              </a:lnSpc>
              <a:spcBef>
                <a:spcPct val="0"/>
              </a:spcBef>
            </a:pPr>
            <a:r>
              <a:rPr lang="en-US" sz="4628">
                <a:solidFill>
                  <a:srgbClr val="1A401F"/>
                </a:solidFill>
                <a:latin typeface="Hatton"/>
              </a:rPr>
              <a:t>Fire Free Forest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480" y="4143963"/>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156846" y="4530385"/>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937669" y="6232556"/>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206924">
            <a:off x="8009238" y="4461328"/>
            <a:ext cx="1329820" cy="1247613"/>
          </a:xfrm>
          <a:custGeom>
            <a:avLst/>
            <a:gdLst/>
            <a:ahLst/>
            <a:cxnLst/>
            <a:rect r="r" b="b" t="t" l="l"/>
            <a:pathLst>
              <a:path h="1247613" w="1329820">
                <a:moveTo>
                  <a:pt x="0" y="0"/>
                </a:moveTo>
                <a:lnTo>
                  <a:pt x="1329820" y="0"/>
                </a:lnTo>
                <a:lnTo>
                  <a:pt x="1329820" y="1247613"/>
                </a:lnTo>
                <a:lnTo>
                  <a:pt x="0" y="1247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2887733" y="6274925"/>
            <a:ext cx="1224233" cy="1148553"/>
          </a:xfrm>
          <a:custGeom>
            <a:avLst/>
            <a:gdLst/>
            <a:ahLst/>
            <a:cxnLst/>
            <a:rect r="r" b="b" t="t" l="l"/>
            <a:pathLst>
              <a:path h="1148553" w="1224233">
                <a:moveTo>
                  <a:pt x="0" y="0"/>
                </a:moveTo>
                <a:lnTo>
                  <a:pt x="1224234" y="0"/>
                </a:lnTo>
                <a:lnTo>
                  <a:pt x="1224234" y="1148554"/>
                </a:lnTo>
                <a:lnTo>
                  <a:pt x="0" y="1148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5565922" y="2267346"/>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591666" y="5143500"/>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913318" y="1000125"/>
            <a:ext cx="4537222" cy="1012777"/>
          </a:xfrm>
          <a:prstGeom prst="rect">
            <a:avLst/>
          </a:prstGeom>
        </p:spPr>
        <p:txBody>
          <a:bodyPr anchor="t" rtlCol="false" tIns="0" lIns="0" bIns="0" rIns="0">
            <a:spAutoFit/>
          </a:bodyPr>
          <a:lstStyle/>
          <a:p>
            <a:pPr>
              <a:lnSpc>
                <a:spcPts val="7466"/>
              </a:lnSpc>
            </a:pPr>
            <a:r>
              <a:rPr lang="en-US" sz="6492">
                <a:solidFill>
                  <a:srgbClr val="1A401F"/>
                </a:solidFill>
                <a:latin typeface="Hatton Bold"/>
              </a:rPr>
              <a:t>Contents</a:t>
            </a:r>
          </a:p>
        </p:txBody>
      </p:sp>
      <p:sp>
        <p:nvSpPr>
          <p:cNvPr name="TextBox 18" id="18"/>
          <p:cNvSpPr txBox="true"/>
          <p:nvPr/>
        </p:nvSpPr>
        <p:spPr>
          <a:xfrm rot="0">
            <a:off x="4143082" y="7092095"/>
            <a:ext cx="2614917"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02/</a:t>
            </a:r>
          </a:p>
          <a:p>
            <a:pPr algn="ctr">
              <a:lnSpc>
                <a:spcPts val="3286"/>
              </a:lnSpc>
            </a:pPr>
            <a:r>
              <a:rPr lang="en-US" sz="2347">
                <a:solidFill>
                  <a:srgbClr val="FFFFFF"/>
                </a:solidFill>
                <a:latin typeface="Hatton"/>
              </a:rPr>
              <a:t>Problem Statement</a:t>
            </a:r>
          </a:p>
        </p:txBody>
      </p:sp>
      <p:sp>
        <p:nvSpPr>
          <p:cNvPr name="TextBox 19" id="19"/>
          <p:cNvSpPr txBox="true"/>
          <p:nvPr/>
        </p:nvSpPr>
        <p:spPr>
          <a:xfrm rot="0">
            <a:off x="6226638" y="3262915"/>
            <a:ext cx="1746279" cy="942649"/>
          </a:xfrm>
          <a:prstGeom prst="rect">
            <a:avLst/>
          </a:prstGeom>
        </p:spPr>
        <p:txBody>
          <a:bodyPr anchor="t" rtlCol="false" tIns="0" lIns="0" bIns="0" rIns="0">
            <a:spAutoFit/>
          </a:bodyPr>
          <a:lstStyle/>
          <a:p>
            <a:pPr algn="ctr">
              <a:lnSpc>
                <a:spcPts val="3673"/>
              </a:lnSpc>
            </a:pPr>
            <a:r>
              <a:rPr lang="en-US" sz="2624">
                <a:solidFill>
                  <a:srgbClr val="FFFFFF"/>
                </a:solidFill>
                <a:latin typeface="Hatton"/>
              </a:rPr>
              <a:t>03/</a:t>
            </a:r>
          </a:p>
          <a:p>
            <a:pPr algn="ctr">
              <a:lnSpc>
                <a:spcPts val="3673"/>
              </a:lnSpc>
            </a:pPr>
            <a:r>
              <a:rPr lang="en-US" sz="2624">
                <a:solidFill>
                  <a:srgbClr val="FFFFFF"/>
                </a:solidFill>
                <a:latin typeface="Hatton"/>
              </a:rPr>
              <a:t>Abstract</a:t>
            </a:r>
          </a:p>
        </p:txBody>
      </p:sp>
      <p:sp>
        <p:nvSpPr>
          <p:cNvPr name="TextBox 20" id="20"/>
          <p:cNvSpPr txBox="true"/>
          <p:nvPr/>
        </p:nvSpPr>
        <p:spPr>
          <a:xfrm rot="0">
            <a:off x="9050470" y="5987204"/>
            <a:ext cx="2106375"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04/</a:t>
            </a:r>
          </a:p>
          <a:p>
            <a:pPr algn="ctr">
              <a:lnSpc>
                <a:spcPts val="3286"/>
              </a:lnSpc>
            </a:pPr>
            <a:r>
              <a:rPr lang="en-US" sz="2347">
                <a:solidFill>
                  <a:srgbClr val="FFFFFF"/>
                </a:solidFill>
                <a:latin typeface="Hatton"/>
              </a:rPr>
              <a:t>Components Required</a:t>
            </a:r>
          </a:p>
        </p:txBody>
      </p:sp>
      <p:sp>
        <p:nvSpPr>
          <p:cNvPr name="TextBox 21" id="21"/>
          <p:cNvSpPr txBox="true"/>
          <p:nvPr/>
        </p:nvSpPr>
        <p:spPr>
          <a:xfrm rot="0">
            <a:off x="213390" y="4888760"/>
            <a:ext cx="2729925" cy="122625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01/</a:t>
            </a:r>
          </a:p>
          <a:p>
            <a:pPr algn="ctr">
              <a:lnSpc>
                <a:spcPts val="3286"/>
              </a:lnSpc>
              <a:spcBef>
                <a:spcPct val="0"/>
              </a:spcBef>
            </a:pPr>
            <a:r>
              <a:rPr lang="en-US" sz="2347">
                <a:solidFill>
                  <a:srgbClr val="FFFFFF"/>
                </a:solidFill>
                <a:latin typeface="Hatton"/>
              </a:rPr>
              <a:t>Problem Recognition</a:t>
            </a:r>
          </a:p>
        </p:txBody>
      </p:sp>
      <p:grpSp>
        <p:nvGrpSpPr>
          <p:cNvPr name="Group 22" id="22"/>
          <p:cNvGrpSpPr/>
          <p:nvPr/>
        </p:nvGrpSpPr>
        <p:grpSpPr>
          <a:xfrm rot="0">
            <a:off x="11851879" y="1834122"/>
            <a:ext cx="3025744" cy="30257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5450541" y="5139810"/>
            <a:ext cx="1422840" cy="1226229"/>
          </a:xfrm>
          <a:custGeom>
            <a:avLst/>
            <a:gdLst/>
            <a:ahLst/>
            <a:cxnLst/>
            <a:rect r="r" b="b" t="t" l="l"/>
            <a:pathLst>
              <a:path h="1226229" w="1422840">
                <a:moveTo>
                  <a:pt x="0" y="0"/>
                </a:moveTo>
                <a:lnTo>
                  <a:pt x="1422840" y="0"/>
                </a:lnTo>
                <a:lnTo>
                  <a:pt x="1422840" y="1226230"/>
                </a:lnTo>
                <a:lnTo>
                  <a:pt x="0" y="1226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14551361" y="5143500"/>
            <a:ext cx="3025744" cy="302574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1A401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206924">
            <a:off x="14212713" y="4252311"/>
            <a:ext cx="1329820" cy="1247613"/>
          </a:xfrm>
          <a:custGeom>
            <a:avLst/>
            <a:gdLst/>
            <a:ahLst/>
            <a:cxnLst/>
            <a:rect r="r" b="b" t="t" l="l"/>
            <a:pathLst>
              <a:path h="1247613" w="1329820">
                <a:moveTo>
                  <a:pt x="0" y="0"/>
                </a:moveTo>
                <a:lnTo>
                  <a:pt x="1329820" y="0"/>
                </a:lnTo>
                <a:lnTo>
                  <a:pt x="1329820" y="1247613"/>
                </a:lnTo>
                <a:lnTo>
                  <a:pt x="0" y="1247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2244852" y="2477117"/>
            <a:ext cx="2239797" cy="1666846"/>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05/</a:t>
            </a:r>
          </a:p>
          <a:p>
            <a:pPr algn="ctr">
              <a:lnSpc>
                <a:spcPts val="3286"/>
              </a:lnSpc>
            </a:pPr>
            <a:r>
              <a:rPr lang="en-US" sz="2347">
                <a:solidFill>
                  <a:srgbClr val="FFFFFF"/>
                </a:solidFill>
                <a:latin typeface="Hatton"/>
              </a:rPr>
              <a:t>Implementation</a:t>
            </a:r>
          </a:p>
          <a:p>
            <a:pPr algn="ctr">
              <a:lnSpc>
                <a:spcPts val="3286"/>
              </a:lnSpc>
            </a:pPr>
            <a:r>
              <a:rPr lang="en-US" sz="2347">
                <a:solidFill>
                  <a:srgbClr val="FFFFFF"/>
                </a:solidFill>
                <a:latin typeface="Hatton"/>
              </a:rPr>
              <a:t>and</a:t>
            </a:r>
          </a:p>
          <a:p>
            <a:pPr algn="ctr">
              <a:lnSpc>
                <a:spcPts val="3286"/>
              </a:lnSpc>
            </a:pPr>
            <a:r>
              <a:rPr lang="en-US" sz="2347">
                <a:solidFill>
                  <a:srgbClr val="FFFFFF"/>
                </a:solidFill>
                <a:latin typeface="Hatton"/>
              </a:rPr>
              <a:t>Prototype</a:t>
            </a:r>
          </a:p>
        </p:txBody>
      </p:sp>
      <p:sp>
        <p:nvSpPr>
          <p:cNvPr name="TextBox 31" id="31"/>
          <p:cNvSpPr txBox="true"/>
          <p:nvPr/>
        </p:nvSpPr>
        <p:spPr>
          <a:xfrm rot="0">
            <a:off x="15011045" y="6195868"/>
            <a:ext cx="2106375"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06/</a:t>
            </a:r>
          </a:p>
          <a:p>
            <a:pPr algn="ctr">
              <a:lnSpc>
                <a:spcPts val="3286"/>
              </a:lnSpc>
            </a:pPr>
            <a:r>
              <a:rPr lang="en-US" sz="2347">
                <a:solidFill>
                  <a:srgbClr val="FFFFFF"/>
                </a:solidFill>
                <a:latin typeface="Hatton"/>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583259" y="1754634"/>
            <a:ext cx="17015983" cy="8229600"/>
          </a:xfrm>
          <a:custGeom>
            <a:avLst/>
            <a:gdLst/>
            <a:ahLst/>
            <a:cxnLst/>
            <a:rect r="r" b="b" t="t" l="l"/>
            <a:pathLst>
              <a:path h="8229600" w="17015983">
                <a:moveTo>
                  <a:pt x="0" y="0"/>
                </a:moveTo>
                <a:lnTo>
                  <a:pt x="17015983" y="0"/>
                </a:lnTo>
                <a:lnTo>
                  <a:pt x="17015983" y="8229600"/>
                </a:lnTo>
                <a:lnTo>
                  <a:pt x="0" y="8229600"/>
                </a:lnTo>
                <a:lnTo>
                  <a:pt x="0" y="0"/>
                </a:lnTo>
                <a:close/>
              </a:path>
            </a:pathLst>
          </a:custGeom>
          <a:blipFill>
            <a:blip r:embed="rId2">
              <a:alphaModFix amt="32999"/>
            </a:blip>
            <a:stretch>
              <a:fillRect l="0" t="-18772" r="-306" b="-19407"/>
            </a:stretch>
          </a:blipFill>
        </p:spPr>
      </p:sp>
      <p:sp>
        <p:nvSpPr>
          <p:cNvPr name="TextBox 3" id="3"/>
          <p:cNvSpPr txBox="true"/>
          <p:nvPr/>
        </p:nvSpPr>
        <p:spPr>
          <a:xfrm rot="0">
            <a:off x="583259" y="283716"/>
            <a:ext cx="5879187" cy="1342987"/>
          </a:xfrm>
          <a:prstGeom prst="rect">
            <a:avLst/>
          </a:prstGeom>
        </p:spPr>
        <p:txBody>
          <a:bodyPr anchor="t" rtlCol="false" tIns="0" lIns="0" bIns="0" rIns="0">
            <a:spAutoFit/>
          </a:bodyPr>
          <a:lstStyle/>
          <a:p>
            <a:pPr>
              <a:lnSpc>
                <a:spcPts val="5168"/>
              </a:lnSpc>
            </a:pPr>
            <a:r>
              <a:rPr lang="en-US" sz="4494">
                <a:solidFill>
                  <a:srgbClr val="FFFFFF"/>
                </a:solidFill>
                <a:latin typeface="Hatton"/>
              </a:rPr>
              <a:t>01/</a:t>
            </a:r>
          </a:p>
          <a:p>
            <a:pPr>
              <a:lnSpc>
                <a:spcPts val="5168"/>
              </a:lnSpc>
            </a:pPr>
            <a:r>
              <a:rPr lang="en-US" sz="4494">
                <a:solidFill>
                  <a:srgbClr val="FFFFFF"/>
                </a:solidFill>
                <a:latin typeface="Hatton"/>
              </a:rPr>
              <a:t>Problem Recognition</a:t>
            </a:r>
          </a:p>
        </p:txBody>
      </p:sp>
      <p:sp>
        <p:nvSpPr>
          <p:cNvPr name="TextBox 4" id="4"/>
          <p:cNvSpPr txBox="true"/>
          <p:nvPr/>
        </p:nvSpPr>
        <p:spPr>
          <a:xfrm rot="0">
            <a:off x="130161" y="2148271"/>
            <a:ext cx="17469081" cy="8138729"/>
          </a:xfrm>
          <a:prstGeom prst="rect">
            <a:avLst/>
          </a:prstGeom>
        </p:spPr>
        <p:txBody>
          <a:bodyPr anchor="t" rtlCol="false" tIns="0" lIns="0" bIns="0" rIns="0">
            <a:spAutoFit/>
          </a:bodyPr>
          <a:lstStyle/>
          <a:p>
            <a:pPr algn="ctr">
              <a:lnSpc>
                <a:spcPts val="4378"/>
              </a:lnSpc>
            </a:pPr>
            <a:r>
              <a:rPr lang="en-US" sz="3127">
                <a:solidFill>
                  <a:srgbClr val="FFFFFF"/>
                </a:solidFill>
                <a:latin typeface="Hatton"/>
              </a:rPr>
              <a:t>A forest fire, also known as a wildfire or bushfire, is an uncontrolled fire that spreads rapidly through vegetation in forests, grasslands, or other wild areas. These fires can</a:t>
            </a:r>
          </a:p>
          <a:p>
            <a:pPr algn="ctr">
              <a:lnSpc>
                <a:spcPts val="4378"/>
              </a:lnSpc>
            </a:pPr>
            <a:r>
              <a:rPr lang="en-US" sz="3127">
                <a:solidFill>
                  <a:srgbClr val="FFFFFF"/>
                </a:solidFill>
                <a:latin typeface="Hatton"/>
              </a:rPr>
              <a:t> have devastating ecological, economic, and human impacts.</a:t>
            </a:r>
          </a:p>
          <a:p>
            <a:pPr algn="ctr">
              <a:lnSpc>
                <a:spcPts val="4378"/>
              </a:lnSpc>
            </a:pPr>
          </a:p>
          <a:p>
            <a:pPr algn="ctr" marL="675252" indent="-337626" lvl="1">
              <a:lnSpc>
                <a:spcPts val="4378"/>
              </a:lnSpc>
              <a:buFont typeface="Arial"/>
              <a:buChar char="•"/>
            </a:pPr>
            <a:r>
              <a:rPr lang="en-US" sz="3127">
                <a:solidFill>
                  <a:srgbClr val="FFFFFF"/>
                </a:solidFill>
                <a:latin typeface="Hatton Bold"/>
              </a:rPr>
              <a:t>Causes:</a:t>
            </a:r>
            <a:r>
              <a:rPr lang="en-US" sz="3127">
                <a:solidFill>
                  <a:srgbClr val="FFFFFF"/>
                </a:solidFill>
                <a:latin typeface="Hatton"/>
              </a:rPr>
              <a:t> Forest fires can be ignited by various factors, including lightning strikes, human activities (such as campfires, discarded cigarettes, or arson), and even volcanic eruptions.</a:t>
            </a:r>
          </a:p>
          <a:p>
            <a:pPr algn="ctr" marL="675252" indent="-337626" lvl="1">
              <a:lnSpc>
                <a:spcPts val="4378"/>
              </a:lnSpc>
              <a:buFont typeface="Arial"/>
              <a:buChar char="•"/>
            </a:pPr>
            <a:r>
              <a:rPr lang="en-US" sz="3127">
                <a:solidFill>
                  <a:srgbClr val="FFFFFF"/>
                </a:solidFill>
                <a:latin typeface="Hatton Bold"/>
              </a:rPr>
              <a:t>Spread:</a:t>
            </a:r>
            <a:r>
              <a:rPr lang="en-US" sz="3127">
                <a:solidFill>
                  <a:srgbClr val="FFFFFF"/>
                </a:solidFill>
                <a:latin typeface="Hatton"/>
              </a:rPr>
              <a:t> They spread quickly due to the abundance of fuel in the form of dry leaves, branches, and trees. Wind can also play a significant role in their rapid </a:t>
            </a:r>
          </a:p>
          <a:p>
            <a:pPr algn="ctr">
              <a:lnSpc>
                <a:spcPts val="4378"/>
              </a:lnSpc>
            </a:pPr>
            <a:r>
              <a:rPr lang="en-US" sz="3127">
                <a:solidFill>
                  <a:srgbClr val="FFFFFF"/>
                </a:solidFill>
                <a:latin typeface="Hatton"/>
              </a:rPr>
              <a:t> expansion.</a:t>
            </a:r>
          </a:p>
          <a:p>
            <a:pPr algn="ctr" marL="675252" indent="-337626" lvl="1">
              <a:lnSpc>
                <a:spcPts val="4378"/>
              </a:lnSpc>
              <a:buFont typeface="Arial"/>
              <a:buChar char="•"/>
            </a:pPr>
            <a:r>
              <a:rPr lang="en-US" sz="3127">
                <a:solidFill>
                  <a:srgbClr val="FFFFFF"/>
                </a:solidFill>
                <a:latin typeface="Hatton Bold"/>
              </a:rPr>
              <a:t>Ecological Impact:</a:t>
            </a:r>
            <a:r>
              <a:rPr lang="en-US" sz="3127">
                <a:solidFill>
                  <a:srgbClr val="FFFFFF"/>
                </a:solidFill>
                <a:latin typeface="Hatton"/>
              </a:rPr>
              <a:t> Forest fires are a natural part of many ecosystems and can have ecological benefits, such as clearing dead vegetation and promoting new growth. However, frequent or extremely intense fires can disrupt ecosystems and harm wildlife.</a:t>
            </a:r>
          </a:p>
          <a:p>
            <a:pPr algn="ctr">
              <a:lnSpc>
                <a:spcPts val="773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8886203" y="3860505"/>
            <a:ext cx="8373097" cy="3960272"/>
          </a:xfrm>
          <a:custGeom>
            <a:avLst/>
            <a:gdLst/>
            <a:ahLst/>
            <a:cxnLst/>
            <a:rect r="r" b="b" t="t" l="l"/>
            <a:pathLst>
              <a:path h="3960272" w="8373097">
                <a:moveTo>
                  <a:pt x="0" y="0"/>
                </a:moveTo>
                <a:lnTo>
                  <a:pt x="8373097" y="0"/>
                </a:lnTo>
                <a:lnTo>
                  <a:pt x="8373097" y="3960272"/>
                </a:lnTo>
                <a:lnTo>
                  <a:pt x="0" y="3960272"/>
                </a:lnTo>
                <a:lnTo>
                  <a:pt x="0" y="0"/>
                </a:lnTo>
                <a:close/>
              </a:path>
            </a:pathLst>
          </a:custGeom>
          <a:blipFill>
            <a:blip r:embed="rId2"/>
            <a:stretch>
              <a:fillRect l="0" t="-369" r="0" b="-369"/>
            </a:stretch>
          </a:blipFill>
        </p:spPr>
      </p:sp>
      <p:sp>
        <p:nvSpPr>
          <p:cNvPr name="TextBox 3" id="3"/>
          <p:cNvSpPr txBox="true"/>
          <p:nvPr/>
        </p:nvSpPr>
        <p:spPr>
          <a:xfrm rot="0">
            <a:off x="884489" y="865439"/>
            <a:ext cx="5837725" cy="1303809"/>
          </a:xfrm>
          <a:prstGeom prst="rect">
            <a:avLst/>
          </a:prstGeom>
        </p:spPr>
        <p:txBody>
          <a:bodyPr anchor="t" rtlCol="false" tIns="0" lIns="0" bIns="0" rIns="0">
            <a:spAutoFit/>
          </a:bodyPr>
          <a:lstStyle/>
          <a:p>
            <a:pPr>
              <a:lnSpc>
                <a:spcPts val="4972"/>
              </a:lnSpc>
            </a:pPr>
            <a:r>
              <a:rPr lang="en-US" sz="4324">
                <a:solidFill>
                  <a:srgbClr val="FFFFFF"/>
                </a:solidFill>
                <a:latin typeface="Hatton"/>
              </a:rPr>
              <a:t>02/</a:t>
            </a:r>
          </a:p>
          <a:p>
            <a:pPr>
              <a:lnSpc>
                <a:spcPts val="4972"/>
              </a:lnSpc>
            </a:pPr>
            <a:r>
              <a:rPr lang="en-US" sz="4324">
                <a:solidFill>
                  <a:srgbClr val="FFFFFF"/>
                </a:solidFill>
                <a:latin typeface="Hatton"/>
              </a:rPr>
              <a:t>Problem Statement</a:t>
            </a:r>
          </a:p>
        </p:txBody>
      </p:sp>
      <p:sp>
        <p:nvSpPr>
          <p:cNvPr name="TextBox 4" id="4"/>
          <p:cNvSpPr txBox="true"/>
          <p:nvPr/>
        </p:nvSpPr>
        <p:spPr>
          <a:xfrm rot="0">
            <a:off x="8886203" y="7904293"/>
            <a:ext cx="8373097" cy="407107"/>
          </a:xfrm>
          <a:prstGeom prst="rect">
            <a:avLst/>
          </a:prstGeom>
        </p:spPr>
        <p:txBody>
          <a:bodyPr anchor="t" rtlCol="false" tIns="0" lIns="0" bIns="0" rIns="0">
            <a:spAutoFit/>
          </a:bodyPr>
          <a:lstStyle/>
          <a:p>
            <a:pPr>
              <a:lnSpc>
                <a:spcPts val="3286"/>
              </a:lnSpc>
              <a:spcBef>
                <a:spcPct val="0"/>
              </a:spcBef>
            </a:pPr>
            <a:r>
              <a:rPr lang="en-US" sz="2347">
                <a:solidFill>
                  <a:srgbClr val="FFFFFF"/>
                </a:solidFill>
                <a:latin typeface="Hatton"/>
              </a:rPr>
              <a:t>  2013     2014     2015     2016    2017     2018     2019</a:t>
            </a:r>
          </a:p>
        </p:txBody>
      </p:sp>
      <p:sp>
        <p:nvSpPr>
          <p:cNvPr name="TextBox 5" id="5"/>
          <p:cNvSpPr txBox="true"/>
          <p:nvPr/>
        </p:nvSpPr>
        <p:spPr>
          <a:xfrm rot="0">
            <a:off x="8886203" y="3232419"/>
            <a:ext cx="8142804" cy="485212"/>
          </a:xfrm>
          <a:prstGeom prst="rect">
            <a:avLst/>
          </a:prstGeom>
        </p:spPr>
        <p:txBody>
          <a:bodyPr anchor="t" rtlCol="false" tIns="0" lIns="0" bIns="0" rIns="0">
            <a:spAutoFit/>
          </a:bodyPr>
          <a:lstStyle/>
          <a:p>
            <a:pPr algn="ctr">
              <a:lnSpc>
                <a:spcPts val="3706"/>
              </a:lnSpc>
              <a:spcBef>
                <a:spcPct val="0"/>
              </a:spcBef>
            </a:pPr>
            <a:r>
              <a:rPr lang="en-US" sz="2647">
                <a:solidFill>
                  <a:srgbClr val="FFFFFF"/>
                </a:solidFill>
                <a:latin typeface="Hatton"/>
              </a:rPr>
              <a:t>Record number of wildfires burning in the amazon</a:t>
            </a:r>
          </a:p>
        </p:txBody>
      </p:sp>
      <p:sp>
        <p:nvSpPr>
          <p:cNvPr name="TextBox 6" id="6"/>
          <p:cNvSpPr txBox="true"/>
          <p:nvPr/>
        </p:nvSpPr>
        <p:spPr>
          <a:xfrm rot="0">
            <a:off x="1028700" y="3432162"/>
            <a:ext cx="7198858" cy="5005293"/>
          </a:xfrm>
          <a:prstGeom prst="rect">
            <a:avLst/>
          </a:prstGeom>
        </p:spPr>
        <p:txBody>
          <a:bodyPr anchor="t" rtlCol="false" tIns="0" lIns="0" bIns="0" rIns="0">
            <a:spAutoFit/>
          </a:bodyPr>
          <a:lstStyle/>
          <a:p>
            <a:pPr marL="688988" indent="-344494" lvl="1">
              <a:lnSpc>
                <a:spcPts val="4467"/>
              </a:lnSpc>
              <a:buFont typeface="Arial"/>
              <a:buChar char="•"/>
            </a:pPr>
            <a:r>
              <a:rPr lang="en-US" sz="3191">
                <a:solidFill>
                  <a:srgbClr val="FFFFFF"/>
                </a:solidFill>
                <a:latin typeface="Hatton"/>
              </a:rPr>
              <a:t>Increased occurance of forest fires due to Global Warming and other factors leads to major loss of Wildlife and Vegetation. </a:t>
            </a:r>
          </a:p>
          <a:p>
            <a:pPr>
              <a:lnSpc>
                <a:spcPts val="4047"/>
              </a:lnSpc>
            </a:pPr>
          </a:p>
          <a:p>
            <a:pPr marL="688988" indent="-344494" lvl="1">
              <a:lnSpc>
                <a:spcPts val="4467"/>
              </a:lnSpc>
              <a:buFont typeface="Arial"/>
              <a:buChar char="•"/>
            </a:pPr>
            <a:r>
              <a:rPr lang="en-US" sz="3191">
                <a:solidFill>
                  <a:srgbClr val="FFFFFF"/>
                </a:solidFill>
                <a:latin typeface="Hatton"/>
              </a:rPr>
              <a:t>To control this needy situation, proper measures have to be taken in a readily standard by initiating this petty idea.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95445" y="0"/>
            <a:ext cx="5692555" cy="10287000"/>
          </a:xfrm>
          <a:custGeom>
            <a:avLst/>
            <a:gdLst/>
            <a:ahLst/>
            <a:cxnLst/>
            <a:rect r="r" b="b" t="t" l="l"/>
            <a:pathLst>
              <a:path h="10287000" w="5692555">
                <a:moveTo>
                  <a:pt x="0" y="0"/>
                </a:moveTo>
                <a:lnTo>
                  <a:pt x="5692555" y="0"/>
                </a:lnTo>
                <a:lnTo>
                  <a:pt x="5692555" y="10287000"/>
                </a:lnTo>
                <a:lnTo>
                  <a:pt x="0" y="10287000"/>
                </a:lnTo>
                <a:lnTo>
                  <a:pt x="0" y="0"/>
                </a:lnTo>
                <a:close/>
              </a:path>
            </a:pathLst>
          </a:custGeom>
          <a:blipFill>
            <a:blip r:embed="rId2"/>
            <a:stretch>
              <a:fillRect l="-14693" t="-841" r="-23119" b="-841"/>
            </a:stretch>
          </a:blipFill>
        </p:spPr>
      </p:sp>
      <p:sp>
        <p:nvSpPr>
          <p:cNvPr name="TextBox 3" id="3"/>
          <p:cNvSpPr txBox="true"/>
          <p:nvPr/>
        </p:nvSpPr>
        <p:spPr>
          <a:xfrm rot="0">
            <a:off x="716244" y="511164"/>
            <a:ext cx="4765500" cy="1313969"/>
          </a:xfrm>
          <a:prstGeom prst="rect">
            <a:avLst/>
          </a:prstGeom>
        </p:spPr>
        <p:txBody>
          <a:bodyPr anchor="t" rtlCol="false" tIns="0" lIns="0" bIns="0" rIns="0">
            <a:spAutoFit/>
          </a:bodyPr>
          <a:lstStyle/>
          <a:p>
            <a:pPr>
              <a:lnSpc>
                <a:spcPts val="5087"/>
              </a:lnSpc>
            </a:pPr>
            <a:r>
              <a:rPr lang="en-US" sz="4424">
                <a:solidFill>
                  <a:srgbClr val="1A401F"/>
                </a:solidFill>
                <a:latin typeface="Hatton"/>
              </a:rPr>
              <a:t>03/</a:t>
            </a:r>
          </a:p>
          <a:p>
            <a:pPr>
              <a:lnSpc>
                <a:spcPts val="5087"/>
              </a:lnSpc>
            </a:pPr>
            <a:r>
              <a:rPr lang="en-US" sz="4424">
                <a:solidFill>
                  <a:srgbClr val="1A401F"/>
                </a:solidFill>
                <a:latin typeface="Hatton"/>
              </a:rPr>
              <a:t>Abstract</a:t>
            </a:r>
          </a:p>
        </p:txBody>
      </p:sp>
      <p:sp>
        <p:nvSpPr>
          <p:cNvPr name="TextBox 4" id="4"/>
          <p:cNvSpPr txBox="true"/>
          <p:nvPr/>
        </p:nvSpPr>
        <p:spPr>
          <a:xfrm rot="0">
            <a:off x="265092" y="2201254"/>
            <a:ext cx="12085535" cy="7402187"/>
          </a:xfrm>
          <a:prstGeom prst="rect">
            <a:avLst/>
          </a:prstGeom>
        </p:spPr>
        <p:txBody>
          <a:bodyPr anchor="t" rtlCol="false" tIns="0" lIns="0" bIns="0" rIns="0">
            <a:spAutoFit/>
          </a:bodyPr>
          <a:lstStyle/>
          <a:p>
            <a:pPr algn="l">
              <a:lnSpc>
                <a:spcPts val="5390"/>
              </a:lnSpc>
            </a:pPr>
            <a:r>
              <a:rPr lang="en-US" sz="3062">
                <a:solidFill>
                  <a:srgbClr val="1A401F"/>
                </a:solidFill>
                <a:latin typeface="Hatton"/>
              </a:rPr>
              <a:t>             Forest fires have become a major threat around the world, causing many negative impacts on human habitats and forest ecosystems. Climatic changes and the greenhouse effect are some of the consequences of such destruction. Unfortunately, a higher percentage of forest fires occur due to human activities. Therefore, to minimize the destruction caused by forest fires, there is a need to detect forest fires at their initial stage. This paper proposes a system and methodology that can be used to detect forest fires. Our system deals with a easy and less expensive methadology  that helps in controlling the huge losses that occur because of forest fire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909954" y="1908954"/>
            <a:ext cx="10287000" cy="6469092"/>
          </a:xfrm>
          <a:custGeom>
            <a:avLst/>
            <a:gdLst/>
            <a:ahLst/>
            <a:cxnLst/>
            <a:rect r="r" b="b" t="t" l="l"/>
            <a:pathLst>
              <a:path h="6469092" w="10287000">
                <a:moveTo>
                  <a:pt x="0" y="0"/>
                </a:moveTo>
                <a:lnTo>
                  <a:pt x="10287000" y="0"/>
                </a:lnTo>
                <a:lnTo>
                  <a:pt x="10287000" y="6469092"/>
                </a:lnTo>
                <a:lnTo>
                  <a:pt x="0" y="6469092"/>
                </a:lnTo>
                <a:lnTo>
                  <a:pt x="0" y="0"/>
                </a:lnTo>
                <a:close/>
              </a:path>
            </a:pathLst>
          </a:custGeom>
          <a:blipFill>
            <a:blip r:embed="rId2"/>
            <a:stretch>
              <a:fillRect l="-6601" t="0" r="-13563" b="0"/>
            </a:stretch>
          </a:blipFill>
        </p:spPr>
      </p:sp>
      <p:sp>
        <p:nvSpPr>
          <p:cNvPr name="TextBox 3" id="3"/>
          <p:cNvSpPr txBox="true"/>
          <p:nvPr/>
        </p:nvSpPr>
        <p:spPr>
          <a:xfrm rot="0">
            <a:off x="1028700" y="1019175"/>
            <a:ext cx="6163866" cy="1952144"/>
          </a:xfrm>
          <a:prstGeom prst="rect">
            <a:avLst/>
          </a:prstGeom>
        </p:spPr>
        <p:txBody>
          <a:bodyPr anchor="t" rtlCol="false" tIns="0" lIns="0" bIns="0" rIns="0">
            <a:spAutoFit/>
          </a:bodyPr>
          <a:lstStyle/>
          <a:p>
            <a:pPr>
              <a:lnSpc>
                <a:spcPts val="5087"/>
              </a:lnSpc>
            </a:pPr>
            <a:r>
              <a:rPr lang="en-US" sz="4424">
                <a:solidFill>
                  <a:srgbClr val="1A401F"/>
                </a:solidFill>
                <a:latin typeface="Hatton"/>
              </a:rPr>
              <a:t>04/</a:t>
            </a:r>
          </a:p>
          <a:p>
            <a:pPr>
              <a:lnSpc>
                <a:spcPts val="5087"/>
              </a:lnSpc>
            </a:pPr>
            <a:r>
              <a:rPr lang="en-US" sz="4424">
                <a:solidFill>
                  <a:srgbClr val="1A401F"/>
                </a:solidFill>
                <a:latin typeface="Hatton"/>
              </a:rPr>
              <a:t>Components Required</a:t>
            </a:r>
          </a:p>
          <a:p>
            <a:pPr>
              <a:lnSpc>
                <a:spcPts val="5087"/>
              </a:lnSpc>
            </a:pPr>
          </a:p>
        </p:txBody>
      </p:sp>
      <p:sp>
        <p:nvSpPr>
          <p:cNvPr name="TextBox 4" id="4"/>
          <p:cNvSpPr txBox="true"/>
          <p:nvPr/>
        </p:nvSpPr>
        <p:spPr>
          <a:xfrm rot="0">
            <a:off x="2239786" y="3332728"/>
            <a:ext cx="9424050" cy="4530567"/>
          </a:xfrm>
          <a:prstGeom prst="rect">
            <a:avLst/>
          </a:prstGeom>
        </p:spPr>
        <p:txBody>
          <a:bodyPr anchor="t" rtlCol="false" tIns="0" lIns="0" bIns="0" rIns="0">
            <a:spAutoFit/>
          </a:bodyPr>
          <a:lstStyle/>
          <a:p>
            <a:pPr algn="just" marL="918916" indent="-459458" lvl="1">
              <a:lnSpc>
                <a:spcPts val="5958"/>
              </a:lnSpc>
              <a:buFont typeface="Arial"/>
              <a:buChar char="•"/>
            </a:pPr>
            <a:r>
              <a:rPr lang="en-US" sz="4256">
                <a:solidFill>
                  <a:srgbClr val="1A401F"/>
                </a:solidFill>
                <a:latin typeface="Hatton"/>
              </a:rPr>
              <a:t>Arduino</a:t>
            </a:r>
          </a:p>
          <a:p>
            <a:pPr algn="just" marL="918916" indent="-459458" lvl="1">
              <a:lnSpc>
                <a:spcPts val="5958"/>
              </a:lnSpc>
              <a:buFont typeface="Arial"/>
              <a:buChar char="•"/>
            </a:pPr>
            <a:r>
              <a:rPr lang="en-US" sz="4256">
                <a:solidFill>
                  <a:srgbClr val="1A401F"/>
                </a:solidFill>
                <a:latin typeface="Hatton"/>
              </a:rPr>
              <a:t>Tubelight starter - metal</a:t>
            </a:r>
          </a:p>
          <a:p>
            <a:pPr algn="just" marL="918916" indent="-459458" lvl="1">
              <a:lnSpc>
                <a:spcPts val="5958"/>
              </a:lnSpc>
              <a:buFont typeface="Arial"/>
              <a:buChar char="•"/>
            </a:pPr>
            <a:r>
              <a:rPr lang="en-US" sz="4256">
                <a:solidFill>
                  <a:srgbClr val="1A401F"/>
                </a:solidFill>
                <a:latin typeface="Hatton"/>
              </a:rPr>
              <a:t>Battery</a:t>
            </a:r>
          </a:p>
          <a:p>
            <a:pPr algn="just" marL="918916" indent="-459458" lvl="1">
              <a:lnSpc>
                <a:spcPts val="5958"/>
              </a:lnSpc>
              <a:buFont typeface="Arial"/>
              <a:buChar char="•"/>
            </a:pPr>
            <a:r>
              <a:rPr lang="en-US" sz="4256">
                <a:solidFill>
                  <a:srgbClr val="1A401F"/>
                </a:solidFill>
                <a:latin typeface="Hatton"/>
              </a:rPr>
              <a:t>Water pump motor </a:t>
            </a:r>
          </a:p>
          <a:p>
            <a:pPr algn="just" marL="918916" indent="-459458" lvl="1">
              <a:lnSpc>
                <a:spcPts val="5958"/>
              </a:lnSpc>
              <a:buFont typeface="Arial"/>
              <a:buChar char="•"/>
            </a:pPr>
            <a:r>
              <a:rPr lang="en-US" sz="4256">
                <a:solidFill>
                  <a:srgbClr val="1A401F"/>
                </a:solidFill>
                <a:latin typeface="Hatton"/>
              </a:rPr>
              <a:t>Tube</a:t>
            </a:r>
          </a:p>
          <a:p>
            <a:pPr algn="just">
              <a:lnSpc>
                <a:spcPts val="5958"/>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865928" y="778824"/>
            <a:ext cx="11290319" cy="1391873"/>
          </a:xfrm>
          <a:prstGeom prst="rect">
            <a:avLst/>
          </a:prstGeom>
        </p:spPr>
        <p:txBody>
          <a:bodyPr anchor="t" rtlCol="false" tIns="0" lIns="0" bIns="0" rIns="0">
            <a:spAutoFit/>
          </a:bodyPr>
          <a:lstStyle/>
          <a:p>
            <a:pPr>
              <a:lnSpc>
                <a:spcPts val="5396"/>
              </a:lnSpc>
            </a:pPr>
            <a:r>
              <a:rPr lang="en-US" sz="4692">
                <a:solidFill>
                  <a:srgbClr val="FFFFFF"/>
                </a:solidFill>
                <a:latin typeface="Hatton"/>
              </a:rPr>
              <a:t>05/</a:t>
            </a:r>
          </a:p>
          <a:p>
            <a:pPr>
              <a:lnSpc>
                <a:spcPts val="5396"/>
              </a:lnSpc>
            </a:pPr>
            <a:r>
              <a:rPr lang="en-US" sz="4692">
                <a:solidFill>
                  <a:srgbClr val="FFFFFF"/>
                </a:solidFill>
                <a:latin typeface="Hatton"/>
              </a:rPr>
              <a:t>Implementation and prototype</a:t>
            </a:r>
          </a:p>
        </p:txBody>
      </p:sp>
      <p:sp>
        <p:nvSpPr>
          <p:cNvPr name="TextBox 3" id="3"/>
          <p:cNvSpPr txBox="true"/>
          <p:nvPr/>
        </p:nvSpPr>
        <p:spPr>
          <a:xfrm rot="0">
            <a:off x="865928" y="2489774"/>
            <a:ext cx="16556144" cy="8013542"/>
          </a:xfrm>
          <a:prstGeom prst="rect">
            <a:avLst/>
          </a:prstGeom>
        </p:spPr>
        <p:txBody>
          <a:bodyPr anchor="t" rtlCol="false" tIns="0" lIns="0" bIns="0" rIns="0">
            <a:spAutoFit/>
          </a:bodyPr>
          <a:lstStyle/>
          <a:p>
            <a:pPr>
              <a:lnSpc>
                <a:spcPts val="4558"/>
              </a:lnSpc>
            </a:pPr>
            <a:r>
              <a:rPr lang="en-US" sz="3256">
                <a:solidFill>
                  <a:srgbClr val="FFFFFF"/>
                </a:solidFill>
                <a:latin typeface="Hatton"/>
              </a:rPr>
              <a:t>A metal is generally regarded as any substance capable of conducting electricity at a temperature of absolute zero.</a:t>
            </a:r>
          </a:p>
          <a:p>
            <a:pPr>
              <a:lnSpc>
                <a:spcPts val="4558"/>
              </a:lnSpc>
            </a:pPr>
          </a:p>
          <a:p>
            <a:pPr>
              <a:lnSpc>
                <a:spcPts val="4558"/>
              </a:lnSpc>
            </a:pPr>
            <a:r>
              <a:rPr lang="en-US" sz="3256">
                <a:solidFill>
                  <a:srgbClr val="FFFFFF"/>
                </a:solidFill>
                <a:latin typeface="Hatton"/>
              </a:rPr>
              <a:t>When heated, metal expands. Temperature causes an increase in length, surface area and thickness. Thermal expansion is the technical name for this.</a:t>
            </a:r>
          </a:p>
          <a:p>
            <a:pPr>
              <a:lnSpc>
                <a:spcPts val="4558"/>
              </a:lnSpc>
            </a:pPr>
          </a:p>
          <a:p>
            <a:pPr>
              <a:lnSpc>
                <a:spcPts val="4558"/>
              </a:lnSpc>
            </a:pPr>
            <a:r>
              <a:rPr lang="en-US" sz="3256">
                <a:solidFill>
                  <a:srgbClr val="FFFFFF"/>
                </a:solidFill>
                <a:latin typeface="Hatton"/>
              </a:rPr>
              <a:t>The expansion or contraction of any material is due to the kinetic energy of its atoms. When a material is heated, the increase in energy causes the atoms and molecules to move more and to take up more space, that is to expand.</a:t>
            </a:r>
          </a:p>
          <a:p>
            <a:pPr>
              <a:lnSpc>
                <a:spcPts val="4558"/>
              </a:lnSpc>
            </a:pPr>
          </a:p>
          <a:p>
            <a:pPr>
              <a:lnSpc>
                <a:spcPts val="4558"/>
              </a:lnSpc>
            </a:pPr>
            <a:r>
              <a:rPr lang="en-US" sz="3256">
                <a:solidFill>
                  <a:srgbClr val="FFFFFF"/>
                </a:solidFill>
                <a:latin typeface="Hatton"/>
              </a:rPr>
              <a:t>Heat causes metals to expand; cooling causes them to contract. Therefore, uneven heating causes uneven expansion, and uneven cooling causes uneven contraction.</a:t>
            </a:r>
          </a:p>
          <a:p>
            <a:pPr>
              <a:lnSpc>
                <a:spcPts val="4558"/>
              </a:lnSpc>
            </a:pPr>
          </a:p>
          <a:p>
            <a:pPr>
              <a:lnSpc>
                <a:spcPts val="455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16741935" cy="7442816"/>
          </a:xfrm>
          <a:prstGeom prst="rect">
            <a:avLst/>
          </a:prstGeom>
        </p:spPr>
        <p:txBody>
          <a:bodyPr anchor="t" rtlCol="false" tIns="0" lIns="0" bIns="0" rIns="0">
            <a:spAutoFit/>
          </a:bodyPr>
          <a:lstStyle/>
          <a:p>
            <a:pPr>
              <a:lnSpc>
                <a:spcPts val="4516"/>
              </a:lnSpc>
            </a:pPr>
            <a:r>
              <a:rPr lang="en-US" sz="3225">
                <a:solidFill>
                  <a:srgbClr val="FFFFFF"/>
                </a:solidFill>
                <a:latin typeface="Hatton"/>
              </a:rPr>
              <a:t>Our device has a starter with two metal strips which has no contact among them, in which one of its metal is bent.When there is a chance of fire in the forest the heat and flame produced by it heats the starter and hence the metal strip inside undergoes Thermal expansion and causes the bent strip to form a connection with the other.</a:t>
            </a:r>
          </a:p>
          <a:p>
            <a:pPr>
              <a:lnSpc>
                <a:spcPts val="4516"/>
              </a:lnSpc>
            </a:pPr>
          </a:p>
          <a:p>
            <a:pPr>
              <a:lnSpc>
                <a:spcPts val="4516"/>
              </a:lnSpc>
            </a:pPr>
            <a:r>
              <a:rPr lang="en-US" sz="3225">
                <a:solidFill>
                  <a:srgbClr val="FFFFFF"/>
                </a:solidFill>
                <a:latin typeface="Hatton"/>
              </a:rPr>
              <a:t>This forms a closed circuit between them and passes current from the battery through it and it correspondingly reguates the water pump motor which in turn stimulates the rain water storage tank.</a:t>
            </a:r>
          </a:p>
          <a:p>
            <a:pPr>
              <a:lnSpc>
                <a:spcPts val="4516"/>
              </a:lnSpc>
            </a:pPr>
          </a:p>
          <a:p>
            <a:pPr>
              <a:lnSpc>
                <a:spcPts val="4516"/>
              </a:lnSpc>
              <a:spcBef>
                <a:spcPct val="0"/>
              </a:spcBef>
            </a:pPr>
            <a:r>
              <a:rPr lang="en-US" sz="3225">
                <a:solidFill>
                  <a:srgbClr val="FFFFFF"/>
                </a:solidFill>
                <a:latin typeface="Hatton"/>
              </a:rPr>
              <a:t>This action leads the water pump motor to disperse the stored water throughout the possibly covered area and could control the amount of fire and minimize the loss of wildlife and vegetation in the forest.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DAFtFILPomE</dc:identifier>
  <dcterms:modified xsi:type="dcterms:W3CDTF">2011-08-01T06:04:30Z</dcterms:modified>
  <cp:revision>1</cp:revision>
  <dc:title>PROBLEM DOMAIN</dc:title>
</cp:coreProperties>
</file>